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298" r:id="rId3"/>
    <p:sldId id="256" r:id="rId4"/>
    <p:sldId id="291" r:id="rId5"/>
    <p:sldId id="292" r:id="rId6"/>
    <p:sldId id="294" r:id="rId7"/>
    <p:sldId id="293" r:id="rId8"/>
    <p:sldId id="295" r:id="rId9"/>
    <p:sldId id="296" r:id="rId10"/>
    <p:sldId id="297" r:id="rId11"/>
    <p:sldId id="300" r:id="rId12"/>
    <p:sldId id="274" r:id="rId13"/>
    <p:sldId id="304" r:id="rId14"/>
    <p:sldId id="303" r:id="rId15"/>
    <p:sldId id="302" r:id="rId16"/>
    <p:sldId id="301" r:id="rId17"/>
    <p:sldId id="306" r:id="rId18"/>
    <p:sldId id="30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25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C521B-AB37-4555-A715-11DB279F72A4}" type="datetimeFigureOut">
              <a:rPr lang="en-US" smtClean="0"/>
              <a:pPr/>
              <a:t>9/6/2017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51DF970-A3CD-433C-B315-E3B5DBE3525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C521B-AB37-4555-A715-11DB279F72A4}" type="datetimeFigureOut">
              <a:rPr lang="en-US" smtClean="0"/>
              <a:pPr/>
              <a:t>9/6/2017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DF970-A3CD-433C-B315-E3B5DBE3525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dirty="0" smtClean="0"/>
              <a:t>Ritvars Jansons</a:t>
            </a:r>
            <a:endParaRPr lang="lv-LV" sz="3200" dirty="0"/>
          </a:p>
        </p:txBody>
      </p:sp>
      <p:sp>
        <p:nvSpPr>
          <p:cNvPr id="3" name="Content Placeholder 2"/>
          <p:cNvSpPr>
            <a:spLocks noGrp="1"/>
          </p:cNvSpPr>
          <p:nvPr>
            <p:ph idx="1"/>
          </p:nvPr>
        </p:nvSpPr>
        <p:spPr/>
        <p:txBody>
          <a:bodyPr/>
          <a:lstStyle/>
          <a:p>
            <a:pPr marL="0" indent="0" algn="ctr">
              <a:buNone/>
            </a:pPr>
            <a:r>
              <a:rPr lang="lv-LV" dirty="0"/>
              <a:t>Kriminālprocesa Nr. 16870000911 faktu par termiņuzturēšanās atļauju iegūšanas veicināšanu saistība ar valsts drošības apdraudējumu</a:t>
            </a:r>
          </a:p>
          <a:p>
            <a:endParaRPr lang="lv-LV" dirty="0"/>
          </a:p>
        </p:txBody>
      </p:sp>
    </p:spTree>
    <p:extLst>
      <p:ext uri="{BB962C8B-B14F-4D97-AF65-F5344CB8AC3E}">
        <p14:creationId xmlns:p14="http://schemas.microsoft.com/office/powerpoint/2010/main" val="418541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lgn="just">
              <a:buNone/>
            </a:pPr>
            <a:r>
              <a:rPr lang="lv-LV" dirty="0"/>
              <a:t>Tiesībsargājošām iestādēm jāpārbauda, vai 2011.gadā veiktie grozījumi par TUA iegūšanu ieguldot kapitālsabiedrību pamatkapitālā Imigrācijas likumā netika panākti ar  korupcijas palīdzību, un vai krimināllietā minētie fakti par TUA iegūšanas veicināšanu nesatur kriminālsodāmas darbības</a:t>
            </a:r>
          </a:p>
        </p:txBody>
      </p:sp>
    </p:spTree>
    <p:extLst>
      <p:ext uri="{BB962C8B-B14F-4D97-AF65-F5344CB8AC3E}">
        <p14:creationId xmlns:p14="http://schemas.microsoft.com/office/powerpoint/2010/main" val="849209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2800" dirty="0"/>
              <a:t>2014.gada 1.janvārī stājās </a:t>
            </a:r>
            <a:r>
              <a:rPr lang="lv-LV" sz="2800" dirty="0" smtClean="0"/>
              <a:t>spēkā jauni grozījumi </a:t>
            </a:r>
            <a:r>
              <a:rPr lang="lv-LV" sz="2800" dirty="0"/>
              <a:t>Imigrācijas likumā, kas skar minēto TUA iegūšanas </a:t>
            </a:r>
            <a:r>
              <a:rPr lang="lv-LV" sz="2800" dirty="0" smtClean="0"/>
              <a:t>segmentu:</a:t>
            </a:r>
            <a:endParaRPr lang="lv-LV" sz="2800" dirty="0"/>
          </a:p>
        </p:txBody>
      </p:sp>
      <p:sp>
        <p:nvSpPr>
          <p:cNvPr id="3" name="Content Placeholder 2"/>
          <p:cNvSpPr>
            <a:spLocks noGrp="1"/>
          </p:cNvSpPr>
          <p:nvPr>
            <p:ph idx="1"/>
          </p:nvPr>
        </p:nvSpPr>
        <p:spPr/>
        <p:txBody>
          <a:bodyPr>
            <a:normAutofit/>
          </a:bodyPr>
          <a:lstStyle/>
          <a:p>
            <a:r>
              <a:rPr lang="lv-LV" sz="2400" dirty="0"/>
              <a:t>noteica, ka Tiesības saņemt TUA, ja persona  ir veikusi ieguldījumu kapitālsabiedrības pamatkapitālā, to palielinot, vai veicis ieguldījumu kapitālsabiedrības pamatkapitālā, dibinot jaunu kapitālsabiedrību, un ieguldījums ir vismaz:</a:t>
            </a:r>
          </a:p>
          <a:p>
            <a:pPr lvl="1"/>
            <a:r>
              <a:rPr lang="lv-LV" sz="2400" dirty="0"/>
              <a:t>150 000 </a:t>
            </a:r>
            <a:r>
              <a:rPr lang="lv-LV" sz="2400" i="1" dirty="0" err="1"/>
              <a:t>euro</a:t>
            </a:r>
            <a:r>
              <a:rPr lang="lv-LV" sz="2400" dirty="0"/>
              <a:t> un tas veikts kapitālsabiedrībā, kura nodarbina vairāk nekā 50 darbinieku un kuras gada apgrozījums vai gada bilance pārsniedz 10 miljonus </a:t>
            </a:r>
            <a:r>
              <a:rPr lang="lv-LV" sz="2400" i="1" dirty="0" err="1"/>
              <a:t>euro</a:t>
            </a:r>
            <a:r>
              <a:rPr lang="lv-LV" sz="2400" i="1" dirty="0"/>
              <a:t>.</a:t>
            </a:r>
            <a:endParaRPr lang="lv-LV" sz="2400" dirty="0"/>
          </a:p>
        </p:txBody>
      </p:sp>
    </p:spTree>
    <p:extLst>
      <p:ext uri="{BB962C8B-B14F-4D97-AF65-F5344CB8AC3E}">
        <p14:creationId xmlns:p14="http://schemas.microsoft.com/office/powerpoint/2010/main" val="2182799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normAutofit/>
          </a:bodyPr>
          <a:lstStyle/>
          <a:p>
            <a:pPr marL="0" indent="0" algn="just">
              <a:buNone/>
            </a:pPr>
            <a:r>
              <a:rPr lang="lv-LV" sz="2800" dirty="0"/>
              <a:t>No 2010.gada 1.jūlija līdz 2016.gada 30.jūnijam investīciju programmas ietvaros PMLP ir saņēmusi 17 218 personu, tajā skaitā 7 183 investoru un 10 035 viņu ģimenes locekļu, iesniegumus TUA pieprasīšanai. Šajā laika posmā izsniegtas 16 737 TUA. </a:t>
            </a:r>
            <a:endParaRPr lang="lv-LV" sz="2800" dirty="0" smtClean="0"/>
          </a:p>
          <a:p>
            <a:pPr marL="0" indent="0" algn="just">
              <a:buNone/>
            </a:pPr>
            <a:r>
              <a:rPr lang="lv-LV" sz="2800" dirty="0" smtClean="0"/>
              <a:t>Uz </a:t>
            </a:r>
            <a:r>
              <a:rPr lang="lv-LV" sz="2800" dirty="0"/>
              <a:t>2016.gada 1.jūliju derīgas TUA bija 13 783 </a:t>
            </a:r>
            <a:r>
              <a:rPr lang="lv-LV" sz="2800" dirty="0" smtClean="0"/>
              <a:t>personām.</a:t>
            </a:r>
            <a:r>
              <a:rPr lang="lv-LV" sz="2800" dirty="0"/>
              <a:t> </a:t>
            </a:r>
            <a:endParaRPr lang="lv-LV" sz="2800" dirty="0" smtClean="0"/>
          </a:p>
          <a:p>
            <a:pPr marL="0" indent="0" algn="just">
              <a:buNone/>
            </a:pPr>
            <a:r>
              <a:rPr lang="lv-LV" sz="2800" dirty="0" smtClean="0"/>
              <a:t>No </a:t>
            </a:r>
            <a:r>
              <a:rPr lang="lv-LV" sz="2800" dirty="0"/>
              <a:t>2010.gada 1.jūlija 323 gadījumos TUA izsniegšana atteikta, bet anulētas 2 620 TUA.</a:t>
            </a:r>
          </a:p>
          <a:p>
            <a:endParaRPr lang="lv-LV" dirty="0"/>
          </a:p>
        </p:txBody>
      </p:sp>
    </p:spTree>
    <p:extLst>
      <p:ext uri="{BB962C8B-B14F-4D97-AF65-F5344CB8AC3E}">
        <p14:creationId xmlns:p14="http://schemas.microsoft.com/office/powerpoint/2010/main" val="2726035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a:t>TUA potenciālo </a:t>
            </a:r>
            <a:r>
              <a:rPr lang="lv-LV" dirty="0" smtClean="0"/>
              <a:t>ieguvēju pārbaude</a:t>
            </a:r>
            <a:endParaRPr lang="lv-LV" dirty="0"/>
          </a:p>
        </p:txBody>
      </p:sp>
      <p:sp>
        <p:nvSpPr>
          <p:cNvPr id="3" name="Content Placeholder 2"/>
          <p:cNvSpPr>
            <a:spLocks noGrp="1"/>
          </p:cNvSpPr>
          <p:nvPr>
            <p:ph idx="1"/>
          </p:nvPr>
        </p:nvSpPr>
        <p:spPr/>
        <p:txBody>
          <a:bodyPr>
            <a:normAutofit fontScale="92500" lnSpcReduction="10000"/>
          </a:bodyPr>
          <a:lstStyle/>
          <a:p>
            <a:pPr marL="0" indent="0" algn="just">
              <a:buNone/>
            </a:pPr>
            <a:r>
              <a:rPr lang="lv-LV" dirty="0"/>
              <a:t>2012.gadā DP pārbaudīja 2770 personas, 2013.gadā - 4196 personas, bet 2014.gadā līdz augustam – 3847 personas. </a:t>
            </a:r>
            <a:endParaRPr lang="lv-LV" dirty="0" smtClean="0"/>
          </a:p>
          <a:p>
            <a:pPr marL="0" indent="0" algn="just">
              <a:buNone/>
            </a:pPr>
            <a:r>
              <a:rPr lang="lv-LV" dirty="0"/>
              <a:t>No 2012 līdz 2014. gadam bija tikai seši gadījumi, kad DP bija atteikusi uzturēšanās atļauju. Iemesli ir bijuši visdažādākie, proti, personas bijušas saistītas ar organizēto noziedzību, krāpnieciskām darbībām un korupciju. Bija viens gadījums, kad atļaujas saņēmēja darbības bija tādas, lai viņu iekļautu Latvijai nevēlamo personu sarakstā.</a:t>
            </a:r>
          </a:p>
          <a:p>
            <a:pPr marL="0" indent="0" algn="just">
              <a:buNone/>
            </a:pPr>
            <a:endParaRPr lang="lv-LV" dirty="0"/>
          </a:p>
          <a:p>
            <a:endParaRPr lang="lv-LV" dirty="0"/>
          </a:p>
        </p:txBody>
      </p:sp>
    </p:spTree>
    <p:extLst>
      <p:ext uri="{BB962C8B-B14F-4D97-AF65-F5344CB8AC3E}">
        <p14:creationId xmlns:p14="http://schemas.microsoft.com/office/powerpoint/2010/main" val="323007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normAutofit/>
          </a:bodyPr>
          <a:lstStyle/>
          <a:p>
            <a:pPr marL="0" indent="0">
              <a:buNone/>
            </a:pPr>
            <a:r>
              <a:rPr lang="lv-LV" dirty="0"/>
              <a:t>Sākot no 2014.gada 1.septembra </a:t>
            </a:r>
            <a:r>
              <a:rPr lang="lv-LV" dirty="0" smtClean="0"/>
              <a:t>bija vērojams </a:t>
            </a:r>
            <a:r>
              <a:rPr lang="lv-LV" dirty="0"/>
              <a:t>ievērojams kritums gan TUA pieteikumu skaitā, gan arī ar pirmreizējiem TUA saistīto investīciju kopapjomā. </a:t>
            </a:r>
            <a:r>
              <a:rPr lang="lv-LV" dirty="0" smtClean="0"/>
              <a:t>2015</a:t>
            </a:r>
            <a:r>
              <a:rPr lang="lv-LV" dirty="0"/>
              <a:t>. un 2016. gadā ievērojami </a:t>
            </a:r>
            <a:r>
              <a:rPr lang="lv-LV" dirty="0" smtClean="0"/>
              <a:t>samazinājās </a:t>
            </a:r>
            <a:r>
              <a:rPr lang="lv-LV" dirty="0"/>
              <a:t>TUA pieprasītāju skaits. Ja 2014. gadā tādu bija 2532 (bez ģimenes locekļiem), tad 2015. gadā tikai - 398</a:t>
            </a:r>
            <a:r>
              <a:rPr lang="lv-LV" dirty="0" smtClean="0"/>
              <a:t>.</a:t>
            </a:r>
          </a:p>
          <a:p>
            <a:pPr marL="0" indent="0">
              <a:buNone/>
            </a:pPr>
            <a:endParaRPr lang="lv-LV" dirty="0"/>
          </a:p>
          <a:p>
            <a:endParaRPr lang="lv-LV" dirty="0"/>
          </a:p>
        </p:txBody>
      </p:sp>
    </p:spTree>
    <p:extLst>
      <p:ext uri="{BB962C8B-B14F-4D97-AF65-F5344CB8AC3E}">
        <p14:creationId xmlns:p14="http://schemas.microsoft.com/office/powerpoint/2010/main" val="3643765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lgn="just">
              <a:buNone/>
            </a:pPr>
            <a:r>
              <a:rPr lang="lv-LV" b="1" dirty="0"/>
              <a:t>DP</a:t>
            </a:r>
            <a:r>
              <a:rPr lang="lv-LV" i="1" dirty="0"/>
              <a:t> </a:t>
            </a:r>
            <a:r>
              <a:rPr lang="lv-LV" b="1" dirty="0"/>
              <a:t>2015. gadā rosināja nepiešķirt TUA 38 ārzemniekiem, kas bija četras reizes vairāk nekā 2014. gadā.</a:t>
            </a:r>
            <a:r>
              <a:rPr lang="lv-LV" dirty="0"/>
              <a:t> Vienlaikus 2015.gadā DP uzsāka atkārtoti izvērtēt tos ārzemniekus, kuri TUA saņēma pirms pieciem gadiem un kuriem ir jāveic pārreģistrācija. Veicot šo personu pārbaudi, DP pieņēma lēmumu anulēt TUA 25 personām.</a:t>
            </a:r>
          </a:p>
        </p:txBody>
      </p:sp>
    </p:spTree>
    <p:extLst>
      <p:ext uri="{BB962C8B-B14F-4D97-AF65-F5344CB8AC3E}">
        <p14:creationId xmlns:p14="http://schemas.microsoft.com/office/powerpoint/2010/main" val="1756150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buNone/>
            </a:pPr>
            <a:r>
              <a:rPr lang="lv-LV" i="1" dirty="0"/>
              <a:t> </a:t>
            </a:r>
            <a:r>
              <a:rPr lang="lv-LV" dirty="0"/>
              <a:t>Ja 2012.gadā Krievijas Federācijas pilsoņu īpatsvars starp TUA pieteicējiem bija 72%, tad 2013.gadā –68,9%, 2014.gadā – 67%,  2015.gadā – 56%, bet 2016.gada </a:t>
            </a:r>
            <a:r>
              <a:rPr lang="lv-LV" dirty="0" smtClean="0"/>
              <a:t>1.pusgadā -58%.</a:t>
            </a:r>
            <a:endParaRPr lang="lv-LV" dirty="0"/>
          </a:p>
          <a:p>
            <a:endParaRPr lang="lv-LV" dirty="0"/>
          </a:p>
        </p:txBody>
      </p:sp>
    </p:spTree>
    <p:extLst>
      <p:ext uri="{BB962C8B-B14F-4D97-AF65-F5344CB8AC3E}">
        <p14:creationId xmlns:p14="http://schemas.microsoft.com/office/powerpoint/2010/main" val="2322545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buNone/>
            </a:pPr>
            <a:r>
              <a:rPr lang="lv-LV" dirty="0"/>
              <a:t>2016. gadā pirmreizējās TUA atteiktas 25 personām, bet atkārtotās atteiktas vēl 11 personām. </a:t>
            </a:r>
          </a:p>
          <a:p>
            <a:pPr marL="0" indent="0">
              <a:buNone/>
            </a:pPr>
            <a:r>
              <a:rPr lang="lv-LV" dirty="0"/>
              <a:t>Personām, kurām TUA izsniegtas uz 5 gadiem, katru gadu jāreģistrējas. Katru gadu Drošības </a:t>
            </a:r>
            <a:r>
              <a:rPr lang="lv-LV" dirty="0" smtClean="0"/>
              <a:t>policija saņem </a:t>
            </a:r>
            <a:r>
              <a:rPr lang="lv-LV" dirty="0"/>
              <a:t>informācija </a:t>
            </a:r>
            <a:r>
              <a:rPr lang="lv-LV" dirty="0" smtClean="0"/>
              <a:t>par </a:t>
            </a:r>
            <a:r>
              <a:rPr lang="lv-LV" dirty="0"/>
              <a:t>personu, kas piereģistrējas. Atkārtoti piereģistrējoties, </a:t>
            </a:r>
            <a:r>
              <a:rPr lang="lv-LV" dirty="0" smtClean="0"/>
              <a:t>bija  </a:t>
            </a:r>
            <a:r>
              <a:rPr lang="lv-LV" dirty="0"/>
              <a:t>3 </a:t>
            </a:r>
            <a:r>
              <a:rPr lang="lv-LV" dirty="0" smtClean="0"/>
              <a:t>atteikumi.</a:t>
            </a:r>
            <a:endParaRPr lang="lv-LV" dirty="0"/>
          </a:p>
          <a:p>
            <a:pPr marL="0" indent="0">
              <a:buNone/>
            </a:pPr>
            <a:endParaRPr lang="lv-LV" dirty="0"/>
          </a:p>
        </p:txBody>
      </p:sp>
    </p:spTree>
    <p:extLst>
      <p:ext uri="{BB962C8B-B14F-4D97-AF65-F5344CB8AC3E}">
        <p14:creationId xmlns:p14="http://schemas.microsoft.com/office/powerpoint/2010/main" val="4001913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dirty="0"/>
          </a:p>
        </p:txBody>
      </p:sp>
      <p:sp>
        <p:nvSpPr>
          <p:cNvPr id="3" name="Content Placeholder 2"/>
          <p:cNvSpPr>
            <a:spLocks noGrp="1"/>
          </p:cNvSpPr>
          <p:nvPr>
            <p:ph idx="1"/>
          </p:nvPr>
        </p:nvSpPr>
        <p:spPr/>
        <p:txBody>
          <a:bodyPr>
            <a:normAutofit fontScale="92500"/>
          </a:bodyPr>
          <a:lstStyle/>
          <a:p>
            <a:pPr marL="0" indent="0">
              <a:buNone/>
            </a:pPr>
            <a:r>
              <a:rPr lang="lv-LV" dirty="0" smtClean="0"/>
              <a:t>2011.-2014.gadā pieaugošā TUA izsniegšana nebija pietiekoši sabalansēta ar DP spēju pārbaudīt TUA saņemšanas kandidātus.</a:t>
            </a:r>
          </a:p>
          <a:p>
            <a:pPr marL="0" indent="0">
              <a:buNone/>
            </a:pPr>
            <a:r>
              <a:rPr lang="lv-LV" b="1" dirty="0" smtClean="0"/>
              <a:t>Tas radīja risku valsts drošībai. </a:t>
            </a:r>
            <a:r>
              <a:rPr lang="lv-LV" dirty="0" smtClean="0"/>
              <a:t>Situācija uzlabojās 2015.-2016.gadā – piešķirot papildus resursus DP. </a:t>
            </a:r>
          </a:p>
          <a:p>
            <a:pPr marL="0" indent="0" algn="just">
              <a:buNone/>
            </a:pPr>
            <a:r>
              <a:rPr lang="lv-LV" dirty="0" smtClean="0"/>
              <a:t>Imigrācijas likumā jānosaka konkrēts par ieguldījumiem TUA saņemošo personu skaits gadā, lai tas būtu atbilstošs drošības iestāžu kapacitātei pārbaudīt kandidātus.</a:t>
            </a:r>
            <a:endParaRPr lang="lv-LV" dirty="0"/>
          </a:p>
        </p:txBody>
      </p:sp>
    </p:spTree>
    <p:extLst>
      <p:ext uri="{BB962C8B-B14F-4D97-AF65-F5344CB8AC3E}">
        <p14:creationId xmlns:p14="http://schemas.microsoft.com/office/powerpoint/2010/main" val="1511517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2800" dirty="0" smtClean="0"/>
              <a:t>01.07.2010 stājās spēkā šādi grozījumi Imigrācijas likumā:</a:t>
            </a:r>
            <a:r>
              <a:rPr lang="lv-LV" sz="2800" dirty="0"/>
              <a:t/>
            </a:r>
            <a:br>
              <a:rPr lang="lv-LV" sz="2800" dirty="0"/>
            </a:br>
            <a:endParaRPr lang="lv-LV" sz="2800" dirty="0"/>
          </a:p>
        </p:txBody>
      </p:sp>
      <p:sp>
        <p:nvSpPr>
          <p:cNvPr id="3" name="Content Placeholder 2"/>
          <p:cNvSpPr>
            <a:spLocks noGrp="1"/>
          </p:cNvSpPr>
          <p:nvPr>
            <p:ph idx="1"/>
          </p:nvPr>
        </p:nvSpPr>
        <p:spPr>
          <a:xfrm>
            <a:off x="457200" y="1219200"/>
            <a:ext cx="8229600" cy="5334000"/>
          </a:xfrm>
        </p:spPr>
        <p:txBody>
          <a:bodyPr>
            <a:normAutofit fontScale="62500" lnSpcReduction="20000"/>
          </a:bodyPr>
          <a:lstStyle/>
          <a:p>
            <a:pPr marL="0" indent="0">
              <a:buNone/>
            </a:pPr>
            <a:r>
              <a:rPr lang="lv-LV" dirty="0"/>
              <a:t> </a:t>
            </a:r>
          </a:p>
          <a:p>
            <a:pPr lvl="0" algn="just"/>
            <a:r>
              <a:rPr lang="lv-LV" dirty="0"/>
              <a:t>Tiesības saņemt TUA, ja persona ir komercreģistrā reģistrēts valdes vai padomes loceklis, prokūrists, administrators, likvidators vai personālsabiedrības biedrs, kam ir tiesības pārstāvēt personālsabiedrību, vai persona, kura pilnvarota pārstāvēt ārvalsts komersantu,</a:t>
            </a:r>
          </a:p>
          <a:p>
            <a:pPr lvl="0" algn="just"/>
            <a:r>
              <a:rPr lang="lv-LV" dirty="0"/>
              <a:t>Tiesības saņemt TUA, ja persona ir ieguldījusi kapitālsabiedrības pamatkapitālā ne mazāk kā 25 000 latu un kopā valsts un pašvaldības budžetā saimnieciskā gada laikā kapitālsabiedrība kā nodokļus samaksā ne mazāk kā 20 000 latu.</a:t>
            </a:r>
          </a:p>
          <a:p>
            <a:pPr lvl="0" algn="just"/>
            <a:r>
              <a:rPr lang="lv-LV" dirty="0"/>
              <a:t>Tiesības saņemt TUA, ja persona ir iegādājusies un tai pieder viens vai vairāki nekustamie īpašumi Rīgā, RPR vai republikas pilsētās, kuru kopējā darījumu summa ir ne mazāka par 100 000 latu, viens vai vairāki nekustamie īpašumi ārpus Rīgas, RPR vai republikas pilsētām, kuru kopējā darījumu summa ir ne mazāka par 50 000 latu,</a:t>
            </a:r>
          </a:p>
          <a:p>
            <a:pPr lvl="0" algn="just"/>
            <a:r>
              <a:rPr lang="lv-LV" dirty="0"/>
              <a:t>Tiesības saņemt TUA, ja persona  ir veikusi finanšu investīcijas kredītiestādē ne mazāk kā 200 000 latu apmērā kredītiestādes subordinētā kapitāla  veidā.</a:t>
            </a:r>
          </a:p>
          <a:p>
            <a:endParaRPr lang="lv-LV" dirty="0"/>
          </a:p>
          <a:p>
            <a:endParaRPr lang="lv-LV" dirty="0"/>
          </a:p>
        </p:txBody>
      </p:sp>
    </p:spTree>
    <p:extLst>
      <p:ext uri="{BB962C8B-B14F-4D97-AF65-F5344CB8AC3E}">
        <p14:creationId xmlns:p14="http://schemas.microsoft.com/office/powerpoint/2010/main" val="296310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387" y="381000"/>
            <a:ext cx="8229600" cy="1295400"/>
          </a:xfrm>
        </p:spPr>
        <p:txBody>
          <a:bodyPr>
            <a:normAutofit fontScale="90000"/>
          </a:bodyPr>
          <a:lstStyle/>
          <a:p>
            <a:r>
              <a:rPr lang="lv-LV" sz="2800" dirty="0"/>
              <a:t>16.06.2011 stājās spēkā šādi grozījumi Imigrācijas likumā:</a:t>
            </a:r>
            <a:br>
              <a:rPr lang="lv-LV" sz="2800" dirty="0"/>
            </a:br>
            <a:r>
              <a:rPr lang="lv-LV" sz="2800" dirty="0"/>
              <a:t> </a:t>
            </a:r>
            <a:endParaRPr lang="en-US" sz="2800" b="1" dirty="0"/>
          </a:p>
        </p:txBody>
      </p:sp>
      <p:sp>
        <p:nvSpPr>
          <p:cNvPr id="2" name="Content Placeholder 1"/>
          <p:cNvSpPr>
            <a:spLocks noGrp="1"/>
          </p:cNvSpPr>
          <p:nvPr>
            <p:ph idx="1"/>
          </p:nvPr>
        </p:nvSpPr>
        <p:spPr/>
        <p:txBody>
          <a:bodyPr>
            <a:normAutofit fontScale="62500" lnSpcReduction="20000"/>
          </a:bodyPr>
          <a:lstStyle/>
          <a:p>
            <a:pPr marL="0" indent="0">
              <a:buNone/>
            </a:pPr>
            <a:r>
              <a:rPr lang="lv-LV" dirty="0"/>
              <a:t> </a:t>
            </a:r>
          </a:p>
          <a:p>
            <a:pPr lvl="0"/>
            <a:r>
              <a:rPr lang="lv-LV" dirty="0"/>
              <a:t>Tiesības saņemt TUA, ja persona  ir iegādājusies un tai pieder viens vai vairāki nekustamie īpašumi RPR vai republikas pilsētās, kuru kopējā nekustamā īpašuma vērtība ir ne mazāka par 100 000 latu, viens vai vairāki nekustamie īpašumi ārpus RPR vai republikas pilsētām un nekustamo īpašumu kopējā vērtība ir ne mazāka par 50 000 latu,</a:t>
            </a:r>
          </a:p>
          <a:p>
            <a:pPr marL="0" indent="0">
              <a:buNone/>
            </a:pPr>
            <a:endParaRPr lang="lv-LV" dirty="0"/>
          </a:p>
          <a:p>
            <a:pPr lvl="0"/>
            <a:r>
              <a:rPr lang="lv-LV" dirty="0"/>
              <a:t>Tiesības saņemt TUA, ja persona ir veikusi ieguldījumu kapitālsabiedrības pamatkapitālā, to palielinot, vai veikusi ieguldījumu kapitālsabiedrības pamatkapitālā, dibinot jaunu kapitālsabiedrību, un ieguldījums ir vismaz: </a:t>
            </a:r>
          </a:p>
          <a:p>
            <a:pPr lvl="2"/>
            <a:r>
              <a:rPr lang="lv-LV" sz="3200" dirty="0"/>
              <a:t>25 000 latu, un tas veikts kapitālsabiedrībā, kura nodarbina ne vairāk kā 50 darbinieku, kuras gada apgrozījums vai gada bilance nepārsniedz 7 miljonus latu un kura saimnieciskā gada laikā kopā valsts budžetā un pašvaldības budžetā kā nodokļus samaksā ne mazāk kā 20 000 latu,</a:t>
            </a:r>
          </a:p>
          <a:p>
            <a:pPr lvl="2"/>
            <a:r>
              <a:rPr lang="lv-LV" sz="3200" dirty="0">
                <a:solidFill>
                  <a:srgbClr val="FF0000"/>
                </a:solidFill>
              </a:rPr>
              <a:t>100 000 latu</a:t>
            </a:r>
            <a:r>
              <a:rPr lang="lv-LV" sz="3200" dirty="0"/>
              <a:t>.</a:t>
            </a:r>
          </a:p>
          <a:p>
            <a:endParaRPr lang="lv-L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228600" y="609600"/>
            <a:ext cx="8229600" cy="4525963"/>
          </a:xfrm>
        </p:spPr>
        <p:txBody>
          <a:bodyPr>
            <a:normAutofit/>
          </a:bodyPr>
          <a:lstStyle/>
          <a:p>
            <a:pPr marL="0" indent="0" algn="just">
              <a:buNone/>
            </a:pPr>
            <a:r>
              <a:rPr lang="lv-LV" dirty="0"/>
              <a:t>Kriminālprocesā Nr. 16870000911 liecinieks X operatīvās izstrādes laikā noklausītā sarunā, kuras atšifrējums pievienots krimināllietai, apmēram nedēļu pirms Likumprojekta </a:t>
            </a:r>
            <a:r>
              <a:rPr lang="lv-LV" dirty="0" smtClean="0"/>
              <a:t>«Grozījumi </a:t>
            </a:r>
            <a:r>
              <a:rPr lang="lv-LV" dirty="0"/>
              <a:t>Imigrācijas </a:t>
            </a:r>
            <a:r>
              <a:rPr lang="lv-LV" dirty="0" smtClean="0"/>
              <a:t>likumā» </a:t>
            </a:r>
            <a:r>
              <a:rPr lang="lv-LV" dirty="0"/>
              <a:t>pieņemšanas otrajā lasījumā Saeimas Aizsardzības, iekšlietu un korupcijas novēršanas komisijā (02.03.2011) norāda, ka viens no projektiem, ko veiksmīgi virzot uz priekšu, ir atkal uzturēšanās atļaujas. </a:t>
            </a:r>
          </a:p>
        </p:txBody>
      </p:sp>
    </p:spTree>
    <p:extLst>
      <p:ext uri="{BB962C8B-B14F-4D97-AF65-F5344CB8AC3E}">
        <p14:creationId xmlns:p14="http://schemas.microsoft.com/office/powerpoint/2010/main" val="2860012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525963"/>
          </a:xfrm>
        </p:spPr>
        <p:txBody>
          <a:bodyPr/>
          <a:lstStyle/>
          <a:p>
            <a:pPr marL="0" indent="0" algn="just">
              <a:buNone/>
            </a:pPr>
            <a:r>
              <a:rPr lang="lv-LV" dirty="0"/>
              <a:t>Liecinieks min, ka projekta attīstīšanai nepieciešami 50 miljoni sava nauda. Ar grozījumu Imigrācijas likumā palīdzību plānots piesaistīt no 500 līdz 1000 mazos investorus. Tas, apmēram, varētu dot vēl no 50 līdz 100 miljoniem latu. </a:t>
            </a:r>
            <a:r>
              <a:rPr lang="lv-LV" dirty="0" smtClean="0"/>
              <a:t>«..Un </a:t>
            </a:r>
            <a:r>
              <a:rPr lang="lv-LV" dirty="0"/>
              <a:t>saliekot savus piecdesmit miljonus vēl ar iegūtajiem miljoniem, tad mēs vēl varam pārsimts miljonus piesaistīt, sindicēt no bankām</a:t>
            </a:r>
            <a:r>
              <a:rPr lang="lv-LV" dirty="0" smtClean="0"/>
              <a:t>..»</a:t>
            </a:r>
            <a:endParaRPr lang="lv-LV" dirty="0"/>
          </a:p>
        </p:txBody>
      </p:sp>
    </p:spTree>
    <p:extLst>
      <p:ext uri="{BB962C8B-B14F-4D97-AF65-F5344CB8AC3E}">
        <p14:creationId xmlns:p14="http://schemas.microsoft.com/office/powerpoint/2010/main" val="2430386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marL="0" indent="0" algn="just">
              <a:buNone/>
            </a:pPr>
            <a:r>
              <a:rPr lang="lv-LV" dirty="0"/>
              <a:t>Liecinieks sarunā min, ka vienā no attīstības projektiem ir akcionārs, un tajā pašā laikā viņš lobē likumdošanas grozījumus  </a:t>
            </a:r>
            <a:r>
              <a:rPr lang="lv-LV" dirty="0" smtClean="0"/>
              <a:t>uzturēšanās atļauju </a:t>
            </a:r>
            <a:r>
              <a:rPr lang="lv-LV" dirty="0"/>
              <a:t>piešķiršanā par kapitālieguldījumiem</a:t>
            </a:r>
            <a:r>
              <a:rPr lang="lv-LV" dirty="0" smtClean="0"/>
              <a:t>.</a:t>
            </a:r>
            <a:r>
              <a:rPr lang="lv-LV" dirty="0"/>
              <a:t> </a:t>
            </a:r>
          </a:p>
          <a:p>
            <a:endParaRPr lang="lv-LV" dirty="0"/>
          </a:p>
        </p:txBody>
      </p:sp>
    </p:spTree>
    <p:extLst>
      <p:ext uri="{BB962C8B-B14F-4D97-AF65-F5344CB8AC3E}">
        <p14:creationId xmlns:p14="http://schemas.microsoft.com/office/powerpoint/2010/main" val="3950910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2700" dirty="0"/>
              <a:t>18.02.2011 Saeimā tika iesniegts deputāta Aināra Šlesera priekšlikums Likumprojektam Grozījumi Imigrācijas </a:t>
            </a:r>
            <a:r>
              <a:rPr lang="lv-LV" sz="2700" dirty="0" smtClean="0"/>
              <a:t>likumā:</a:t>
            </a:r>
            <a:endParaRPr lang="lv-LV" dirty="0"/>
          </a:p>
        </p:txBody>
      </p:sp>
      <p:sp>
        <p:nvSpPr>
          <p:cNvPr id="3" name="Content Placeholder 2"/>
          <p:cNvSpPr>
            <a:spLocks noGrp="1"/>
          </p:cNvSpPr>
          <p:nvPr>
            <p:ph idx="1"/>
          </p:nvPr>
        </p:nvSpPr>
        <p:spPr/>
        <p:txBody>
          <a:bodyPr/>
          <a:lstStyle/>
          <a:p>
            <a:pPr marL="0" lvl="0" indent="457200" algn="just" eaLnBrk="0" fontAlgn="base" hangingPunct="0">
              <a:spcBef>
                <a:spcPct val="0"/>
              </a:spcBef>
              <a:spcAft>
                <a:spcPct val="0"/>
              </a:spcAft>
              <a:buNone/>
            </a:pPr>
            <a:r>
              <a:rPr lang="lv-LV" sz="2400" dirty="0">
                <a:cs typeface="Times New Roman" panose="02020603050405020304" pitchFamily="18" charset="0"/>
              </a:rPr>
              <a:t>Izteikt 23.panta pirmās daļas (“Termiņuzturēšanās atļauju šajā likumā noteiktajā kārtībā ārzemniekam ir tiesības pieprasīt:”) 28.punktu šādā </a:t>
            </a:r>
            <a:r>
              <a:rPr lang="lv-LV" sz="2400" dirty="0" smtClean="0">
                <a:cs typeface="Times New Roman" panose="02020603050405020304" pitchFamily="18" charset="0"/>
              </a:rPr>
              <a:t>redakcijā:</a:t>
            </a:r>
          </a:p>
          <a:p>
            <a:pPr marL="0" lvl="0" indent="457200" algn="just" eaLnBrk="0" fontAlgn="base" hangingPunct="0">
              <a:spcBef>
                <a:spcPct val="0"/>
              </a:spcBef>
              <a:spcAft>
                <a:spcPct val="0"/>
              </a:spcAft>
              <a:buNone/>
            </a:pPr>
            <a:r>
              <a:rPr lang="lv-LV" altLang="lv-LV" sz="2400" dirty="0" smtClean="0">
                <a:ea typeface="Calibri" panose="020F0502020204030204" pitchFamily="34" charset="0"/>
                <a:cs typeface="Times New Roman" panose="02020603050405020304" pitchFamily="18" charset="0"/>
              </a:rPr>
              <a:t>28</a:t>
            </a:r>
            <a:r>
              <a:rPr lang="lv-LV" altLang="lv-LV" sz="2400" dirty="0">
                <a:ea typeface="Calibri" panose="020F0502020204030204" pitchFamily="34" charset="0"/>
                <a:cs typeface="Times New Roman" panose="02020603050405020304" pitchFamily="18" charset="0"/>
              </a:rPr>
              <a:t>) uz laiku, kas nepārsniedz piecus gadus, ja viņš ir ieguldījis kapitālsabiedrības pamatkapitālā vai pašu kapitālā </a:t>
            </a:r>
            <a:r>
              <a:rPr lang="lv-LV" altLang="lv-LV" sz="2400" dirty="0" smtClean="0">
                <a:ea typeface="Calibri" panose="020F0502020204030204" pitchFamily="34" charset="0"/>
                <a:cs typeface="Times New Roman" panose="02020603050405020304" pitchFamily="18" charset="0"/>
              </a:rPr>
              <a:t>ne </a:t>
            </a:r>
            <a:r>
              <a:rPr lang="lv-LV" altLang="lv-LV" sz="2400" dirty="0">
                <a:ea typeface="Calibri" panose="020F0502020204030204" pitchFamily="34" charset="0"/>
                <a:cs typeface="Times New Roman" panose="02020603050405020304" pitchFamily="18" charset="0"/>
              </a:rPr>
              <a:t>mazāk kā 25 000 latu un kopā valsts un pašvaldības budžetā saimnieciskā gada laikā kapitālsabiedrība </a:t>
            </a:r>
            <a:r>
              <a:rPr lang="lv-LV" altLang="lv-LV" sz="2400" dirty="0" smtClean="0">
                <a:ea typeface="Calibri" panose="020F0502020204030204" pitchFamily="34" charset="0"/>
                <a:cs typeface="Times New Roman" panose="02020603050405020304" pitchFamily="18" charset="0"/>
              </a:rPr>
              <a:t>kā </a:t>
            </a:r>
            <a:r>
              <a:rPr lang="lv-LV" altLang="lv-LV" sz="2400" dirty="0">
                <a:ea typeface="Calibri" panose="020F0502020204030204" pitchFamily="34" charset="0"/>
                <a:cs typeface="Times New Roman" panose="02020603050405020304" pitchFamily="18" charset="0"/>
              </a:rPr>
              <a:t>nodokļus samaksā ne mazāk kā 20 000 latu, </a:t>
            </a:r>
            <a:r>
              <a:rPr lang="lv-LV" altLang="lv-LV" sz="2400" dirty="0">
                <a:solidFill>
                  <a:srgbClr val="FF0000"/>
                </a:solidFill>
                <a:ea typeface="Calibri" panose="020F0502020204030204" pitchFamily="34" charset="0"/>
                <a:cs typeface="Times New Roman" panose="02020603050405020304" pitchFamily="18" charset="0"/>
              </a:rPr>
              <a:t>vai iegulda  tādu kapitālsabiedrību pamatkapitālā vai pašu kapitālā, kuras investē attīstības projektos Latvijā ne mazāk kā 100 000 latu.</a:t>
            </a:r>
            <a:r>
              <a:rPr lang="lv-LV" altLang="lv-LV" sz="2400" dirty="0">
                <a:ea typeface="Calibri" panose="020F0502020204030204" pitchFamily="34" charset="0"/>
                <a:cs typeface="Times New Roman" panose="02020603050405020304" pitchFamily="18" charset="0"/>
              </a:rPr>
              <a:t>”.</a:t>
            </a:r>
            <a:endParaRPr lang="lv-LV" altLang="lv-LV" sz="800" dirty="0">
              <a:cs typeface="Times New Roman" panose="02020603050405020304" pitchFamily="18" charset="0"/>
            </a:endParaRPr>
          </a:p>
          <a:p>
            <a:pPr marL="0" lvl="0" indent="457200" algn="just" eaLnBrk="0" fontAlgn="base" hangingPunct="0">
              <a:spcBef>
                <a:spcPct val="0"/>
              </a:spcBef>
              <a:spcAft>
                <a:spcPct val="0"/>
              </a:spcAft>
              <a:buNone/>
            </a:pPr>
            <a:endParaRPr lang="lv-LV" altLang="lv-LV" sz="3600" dirty="0">
              <a:latin typeface="Times New Roman" panose="02020603050405020304" pitchFamily="18" charset="0"/>
              <a:cs typeface="Times New Roman" panose="02020603050405020304" pitchFamily="18" charset="0"/>
            </a:endParaRPr>
          </a:p>
          <a:p>
            <a:pPr marL="0" indent="0">
              <a:buNone/>
            </a:pPr>
            <a:endParaRPr lang="lv-LV" sz="2400" dirty="0"/>
          </a:p>
          <a:p>
            <a:pPr marL="0" indent="0">
              <a:buNone/>
            </a:pPr>
            <a:endParaRPr lang="lv-LV" dirty="0"/>
          </a:p>
        </p:txBody>
      </p:sp>
      <p:sp>
        <p:nvSpPr>
          <p:cNvPr id="8" name="Rectangle 5"/>
          <p:cNvSpPr>
            <a:spLocks noChangeArrowheads="1"/>
          </p:cNvSpPr>
          <p:nvPr/>
        </p:nvSpPr>
        <p:spPr bwMode="auto">
          <a:xfrm>
            <a:off x="228600" y="3214300"/>
            <a:ext cx="69762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lv-LV" altLang="lv-LV" sz="1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lv-LV" altLang="lv-LV"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6632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lv-LV" sz="2400" dirty="0"/>
              <a:t>02. 03. 2011 </a:t>
            </a:r>
            <a:r>
              <a:rPr lang="lv-LV" sz="2400" dirty="0" smtClean="0"/>
              <a:t>Saeimas komisijas </a:t>
            </a:r>
            <a:r>
              <a:rPr lang="lv-LV" sz="2400" dirty="0"/>
              <a:t>sēdē </a:t>
            </a:r>
            <a:r>
              <a:rPr lang="lv-LV" sz="2400" dirty="0" smtClean="0"/>
              <a:t>A.Šlesera priekšlikums </a:t>
            </a:r>
            <a:r>
              <a:rPr lang="lv-LV" sz="2400" dirty="0"/>
              <a:t>likumprojektam </a:t>
            </a:r>
            <a:r>
              <a:rPr lang="lv-LV" sz="2400" dirty="0" smtClean="0"/>
              <a:t>«Grozījumi </a:t>
            </a:r>
            <a:r>
              <a:rPr lang="lv-LV" sz="2400" dirty="0"/>
              <a:t>Imigrācijas </a:t>
            </a:r>
            <a:r>
              <a:rPr lang="lv-LV" sz="2400" dirty="0" smtClean="0"/>
              <a:t>likumā» </a:t>
            </a:r>
            <a:r>
              <a:rPr lang="lv-LV" sz="2400" dirty="0"/>
              <a:t>tika daļēji atbalstīts un iekļauts komisijas atbalstītā </a:t>
            </a:r>
            <a:r>
              <a:rPr lang="lv-LV" sz="2400" dirty="0" smtClean="0"/>
              <a:t>priekšlikumā:</a:t>
            </a:r>
            <a:endParaRPr lang="lv-LV" sz="2400" dirty="0"/>
          </a:p>
        </p:txBody>
      </p:sp>
      <p:sp>
        <p:nvSpPr>
          <p:cNvPr id="3" name="Content Placeholder 2"/>
          <p:cNvSpPr>
            <a:spLocks noGrp="1"/>
          </p:cNvSpPr>
          <p:nvPr>
            <p:ph idx="1"/>
          </p:nvPr>
        </p:nvSpPr>
        <p:spPr/>
        <p:txBody>
          <a:bodyPr>
            <a:normAutofit/>
          </a:bodyPr>
          <a:lstStyle/>
          <a:p>
            <a:pPr marL="0" indent="0">
              <a:buNone/>
            </a:pPr>
            <a:r>
              <a:rPr lang="lv-LV" sz="2400" dirty="0" smtClean="0"/>
              <a:t>Izteikt </a:t>
            </a:r>
            <a:r>
              <a:rPr lang="lv-LV" sz="2400" dirty="0"/>
              <a:t>pirmās daļas 28. punktu šādā redakcijā</a:t>
            </a:r>
            <a:r>
              <a:rPr lang="lv-LV" sz="2400" dirty="0" smtClean="0"/>
              <a:t>:</a:t>
            </a:r>
          </a:p>
          <a:p>
            <a:r>
              <a:rPr lang="lv-LV" sz="2400" dirty="0"/>
              <a:t>28) uz laiku, kas nepārsniedz piecus gadus, ja viņš veicis ieguldījumu kapitālsabiedrības pamatkapitālā, to palielinot, vai veicis ieguldījumu kapitālsabiedrības pamatkapitālā, dibinot jaunu kapitālsabiedrību, un ieguldījums ir vismaz:</a:t>
            </a:r>
          </a:p>
          <a:p>
            <a:pPr marL="0" indent="0">
              <a:buNone/>
            </a:pPr>
            <a:r>
              <a:rPr lang="lv-LV" sz="2400" dirty="0"/>
              <a:t>a) 25 000 latu, un tas veikts kapitālsabiedrībā, kas nodarbina ne vairāk kā 50 darbinieku un kura gada apgrozījums vai gada bilance nepārsniedz 7 miljonus latu, un kas saimnieciskā gada laikā kopā valsts un pašvaldības budžetā kā nodokļus samaksā ne mazāk kā 20 000 latu,</a:t>
            </a:r>
          </a:p>
          <a:p>
            <a:pPr marL="0" indent="0">
              <a:buNone/>
            </a:pPr>
            <a:r>
              <a:rPr lang="lv-LV" sz="2400" dirty="0"/>
              <a:t>  b) </a:t>
            </a:r>
            <a:r>
              <a:rPr lang="lv-LV" sz="2400" dirty="0">
                <a:solidFill>
                  <a:srgbClr val="FF0000"/>
                </a:solidFill>
              </a:rPr>
              <a:t>100 000 latu</a:t>
            </a:r>
            <a:r>
              <a:rPr lang="lv-LV" sz="2400" dirty="0"/>
              <a:t>;”</a:t>
            </a:r>
          </a:p>
          <a:p>
            <a:pPr marL="0" indent="0">
              <a:buNone/>
            </a:pPr>
            <a:endParaRPr lang="lv-LV" sz="2400" dirty="0"/>
          </a:p>
        </p:txBody>
      </p:sp>
    </p:spTree>
    <p:extLst>
      <p:ext uri="{BB962C8B-B14F-4D97-AF65-F5344CB8AC3E}">
        <p14:creationId xmlns:p14="http://schemas.microsoft.com/office/powerpoint/2010/main" val="450218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Žurnāls </a:t>
            </a:r>
            <a:r>
              <a:rPr lang="lv-LV" dirty="0" smtClean="0"/>
              <a:t>«Ir» </a:t>
            </a:r>
            <a:r>
              <a:rPr lang="lv-LV" dirty="0"/>
              <a:t>2017.gada </a:t>
            </a:r>
            <a:r>
              <a:rPr lang="lv-LV" dirty="0" smtClean="0"/>
              <a:t>24.numurā: </a:t>
            </a:r>
            <a:endParaRPr lang="lv-LV" dirty="0"/>
          </a:p>
        </p:txBody>
      </p:sp>
      <p:sp>
        <p:nvSpPr>
          <p:cNvPr id="3" name="Content Placeholder 2"/>
          <p:cNvSpPr>
            <a:spLocks noGrp="1"/>
          </p:cNvSpPr>
          <p:nvPr>
            <p:ph idx="1"/>
          </p:nvPr>
        </p:nvSpPr>
        <p:spPr/>
        <p:txBody>
          <a:bodyPr>
            <a:normAutofit fontScale="85000" lnSpcReduction="20000"/>
          </a:bodyPr>
          <a:lstStyle/>
          <a:p>
            <a:pPr marL="0" indent="0" algn="just">
              <a:buNone/>
            </a:pPr>
            <a:r>
              <a:rPr lang="lv-LV" sz="3300" dirty="0"/>
              <a:t>Pie Zaķusalas projekta darbojas firma </a:t>
            </a:r>
            <a:r>
              <a:rPr lang="lv-LV" sz="3300" dirty="0" err="1"/>
              <a:t>Zakusala</a:t>
            </a:r>
            <a:r>
              <a:rPr lang="lv-LV" sz="3300" dirty="0"/>
              <a:t> </a:t>
            </a:r>
            <a:r>
              <a:rPr lang="lv-LV" sz="3300" dirty="0" err="1"/>
              <a:t>Estates</a:t>
            </a:r>
            <a:r>
              <a:rPr lang="lv-LV" sz="3300" dirty="0"/>
              <a:t>, kurai Rīgas dome uz 55 gadiem bez konkursa iznomāja 12, 6 hektārus, lai būvētu viesnīcas un dzīvojamās mājas. 2007.gadā izstrādāto vērienīgo projektu apturēja krīze, bet vicemēra Šlesera laikā dome firmai 2009.gadā pārdeva zemesgabalu par 1, 3 miljoniem latu, vienlaikus atsaucot prasību noteiktā termiņā pabeigt iestrēgušo projektu. Šajā firmā Šlesers un Koziols kādu brīdi bija oficiāli redzami līdzīpašnieki, taču vēlāk viņu vietā parādījās Norvēģijā dibināta kompānija </a:t>
            </a:r>
            <a:r>
              <a:rPr lang="lv-LV" sz="3300" dirty="0" err="1"/>
              <a:t>Tritan</a:t>
            </a:r>
            <a:r>
              <a:rPr lang="lv-LV" sz="3300" dirty="0"/>
              <a:t> </a:t>
            </a:r>
            <a:r>
              <a:rPr lang="lv-LV" sz="3300" dirty="0" err="1"/>
              <a:t>Group</a:t>
            </a:r>
            <a:r>
              <a:rPr lang="lv-LV" sz="3300" dirty="0" smtClean="0"/>
              <a:t>. Izmeklētāji uzskatīja</a:t>
            </a:r>
            <a:r>
              <a:rPr lang="lv-LV" sz="3300" dirty="0"/>
              <a:t>, ka Šleseram slēpti pieder vismaz 24% šajā firmā.</a:t>
            </a:r>
          </a:p>
          <a:p>
            <a:endParaRPr lang="lv-LV" dirty="0"/>
          </a:p>
        </p:txBody>
      </p:sp>
    </p:spTree>
    <p:extLst>
      <p:ext uri="{BB962C8B-B14F-4D97-AF65-F5344CB8AC3E}">
        <p14:creationId xmlns:p14="http://schemas.microsoft.com/office/powerpoint/2010/main" val="1930056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TotalTime>
  <Words>922</Words>
  <Application>Microsoft Office PowerPoint</Application>
  <PresentationFormat>On-screen Show (4:3)</PresentationFormat>
  <Paragraphs>48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Ritvars Jansons</vt:lpstr>
      <vt:lpstr>01.07.2010 stājās spēkā šādi grozījumi Imigrācijas likumā: </vt:lpstr>
      <vt:lpstr>16.06.2011 stājās spēkā šādi grozījumi Imigrācijas likumā:  </vt:lpstr>
      <vt:lpstr>PowerPoint Presentation</vt:lpstr>
      <vt:lpstr>PowerPoint Presentation</vt:lpstr>
      <vt:lpstr>PowerPoint Presentation</vt:lpstr>
      <vt:lpstr>18.02.2011 Saeimā tika iesniegts deputāta Aināra Šlesera priekšlikums Likumprojektam Grozījumi Imigrācijas likumā:</vt:lpstr>
      <vt:lpstr>02. 03. 2011 Saeimas komisijas sēdē A.Šlesera priekšlikums likumprojektam «Grozījumi Imigrācijas likumā» tika daļēji atbalstīts un iekļauts komisijas atbalstītā priekšlikumā:</vt:lpstr>
      <vt:lpstr>Žurnāls «Ir» 2017.gada 24.numurā: </vt:lpstr>
      <vt:lpstr>PowerPoint Presentation</vt:lpstr>
      <vt:lpstr>2014.gada 1.janvārī stājās spēkā jauni grozījumi Imigrācijas likumā, kas skar minēto TUA iegūšanas segmentu:</vt:lpstr>
      <vt:lpstr>PowerPoint Presentation</vt:lpstr>
      <vt:lpstr>TUA potenciālo ieguvēju pārbaude</vt:lpstr>
      <vt:lpstr>PowerPoint Presentation</vt:lpstr>
      <vt:lpstr>PowerPoint Presentation</vt:lpstr>
      <vt:lpstr>PowerPoint Presentation</vt:lpstr>
      <vt:lpstr>PowerPoint Presentation</vt:lpstr>
      <vt:lpstr>PowerPoint Presentation</vt:lpstr>
    </vt:vector>
  </TitlesOfParts>
  <Company>ekogaisma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Irena Kapeniece</cp:lastModifiedBy>
  <cp:revision>108</cp:revision>
  <dcterms:created xsi:type="dcterms:W3CDTF">2012-02-08T18:34:39Z</dcterms:created>
  <dcterms:modified xsi:type="dcterms:W3CDTF">2017-09-06T06:34:31Z</dcterms:modified>
</cp:coreProperties>
</file>